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6" r:id="rId2"/>
    <p:sldId id="269" r:id="rId3"/>
    <p:sldId id="270" r:id="rId4"/>
    <p:sldId id="273" r:id="rId5"/>
    <p:sldId id="271" r:id="rId6"/>
    <p:sldId id="272" r:id="rId7"/>
    <p:sldId id="274" r:id="rId8"/>
    <p:sldId id="268" r:id="rId9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/>
    <p:restoredTop sz="86350"/>
  </p:normalViewPr>
  <p:slideViewPr>
    <p:cSldViewPr snapToGrid="0" snapToObjects="1">
      <p:cViewPr varScale="1">
        <p:scale>
          <a:sx n="64" d="100"/>
          <a:sy n="64" d="100"/>
        </p:scale>
        <p:origin x="10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62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1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EC6D5-1C0E-488C-847D-E6BC6FEF3C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477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51653"/>
            <a:ext cx="9968337" cy="778378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51655"/>
            <a:ext cx="9968337" cy="7783785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C5519-B7E1-4CE8-98B6-98C6C5A57B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0498E-62FC-44C7-A5AE-A35AE88D0E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477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accent5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403FE-61E7-4335-AC11-5FAD3B7A0A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083779-71FF-47D9-B8A2-14F68818BA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79188" cy="4980345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81" y="6472479"/>
            <a:ext cx="17179188" cy="283916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98834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881" y="3268131"/>
            <a:ext cx="8428452" cy="60739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5878" y="3268131"/>
            <a:ext cx="8447241" cy="60739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118" y="3268131"/>
            <a:ext cx="8418668" cy="102938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118" y="4503999"/>
            <a:ext cx="8418668" cy="4838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5878" y="3268131"/>
            <a:ext cx="8452005" cy="102938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95878" y="4503999"/>
            <a:ext cx="8452005" cy="4838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81" y="3759413"/>
            <a:ext cx="17198238" cy="5567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9704541"/>
            <a:ext cx="18288000" cy="5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use.org/analysing-time-use-dat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F3-8D71-FC41-9B7C-67362AE1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465898"/>
            <a:ext cx="17198238" cy="3072278"/>
          </a:xfrm>
        </p:spPr>
        <p:txBody>
          <a:bodyPr>
            <a:normAutofit/>
          </a:bodyPr>
          <a:lstStyle/>
          <a:p>
            <a:r>
              <a:rPr lang="en-US" sz="6600" dirty="0"/>
              <a:t>Secondary Analysis of</a:t>
            </a:r>
            <a:br>
              <a:rPr lang="en-US" sz="6600" dirty="0"/>
            </a:br>
            <a:r>
              <a:rPr lang="en-US" sz="6600" dirty="0"/>
              <a:t> Time-Use Diary Surveys</a:t>
            </a:r>
            <a:endParaRPr lang="en-GB" sz="66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2966-0829-4244-ABC0-F1A8CC7C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6258427"/>
            <a:ext cx="17198238" cy="2302665"/>
          </a:xfrm>
        </p:spPr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Stella Chatzitheochari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8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55DA71-1219-5943-FB43-0D40FB8FD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Time Diary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D804-D901-323F-12E4-C04DD2F92D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R" sz="2800" dirty="0"/>
              <a:t>Rich information surrounding activity levels and everyday life (duration, timing, sequence, co-presence, location, affect, etc.)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89E82-87D9-3A99-E8A8-0217265A4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R" dirty="0"/>
              <a:t>Individual/Family Questionnaires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0777F9-0715-5A3B-62BD-7BED149E07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R" sz="2800" dirty="0"/>
              <a:t>As time diary instruments are very burdensome for respondents, individual/family questionnaires that accompany them tend to be fairly “light” – it is </a:t>
            </a:r>
            <a:r>
              <a:rPr lang="en-GR" sz="2800"/>
              <a:t>rare </a:t>
            </a:r>
            <a:r>
              <a:rPr lang="en-GB" sz="2800"/>
              <a:t>to</a:t>
            </a:r>
            <a:r>
              <a:rPr lang="en-GR" sz="2800"/>
              <a:t> </a:t>
            </a:r>
            <a:r>
              <a:rPr lang="en-GR" sz="2800" dirty="0"/>
              <a:t>find a full set of independent variables relevant to one’s study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9F2A12-B92B-133F-4CFC-5B73E2FE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45" y="888573"/>
            <a:ext cx="17198238" cy="1459488"/>
          </a:xfrm>
        </p:spPr>
        <p:txBody>
          <a:bodyPr/>
          <a:lstStyle/>
          <a:p>
            <a:pPr algn="ctr"/>
            <a:r>
              <a:rPr lang="en-GR" dirty="0"/>
              <a:t>Variable Availability</a:t>
            </a:r>
          </a:p>
        </p:txBody>
      </p:sp>
    </p:spTree>
    <p:extLst>
      <p:ext uri="{BB962C8B-B14F-4D97-AF65-F5344CB8AC3E}">
        <p14:creationId xmlns:p14="http://schemas.microsoft.com/office/powerpoint/2010/main" val="169909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CC53977E-42C2-79B1-5EAC-47C71ECD3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0" r="2287" b="1"/>
          <a:stretch/>
        </p:blipFill>
        <p:spPr>
          <a:xfrm>
            <a:off x="7774782" y="1451655"/>
            <a:ext cx="9968337" cy="778378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311D-7163-EBEF-AC49-6AD67B31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</p:spPr>
        <p:txBody>
          <a:bodyPr anchor="b">
            <a:normAutofit fontScale="90000"/>
          </a:bodyPr>
          <a:lstStyle/>
          <a:p>
            <a:r>
              <a:rPr lang="en-GR" sz="4100" dirty="0"/>
              <a:t>Construction of Variables from Time-Use Diary Instrument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C54B-8436-8127-2747-CCA1F526B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>
            <a:normAutofit/>
          </a:bodyPr>
          <a:lstStyle/>
          <a:p>
            <a:r>
              <a:rPr lang="en-GR" dirty="0"/>
              <a:t>Complexity of data management to conduct analyses that go beyond duration of activities – e.g. sequencing, episodes, time fragmentation measures </a:t>
            </a:r>
          </a:p>
          <a:p>
            <a:endParaRPr lang="en-GR" dirty="0"/>
          </a:p>
          <a:p>
            <a:r>
              <a:rPr lang="en-GR" dirty="0"/>
              <a:t>Key measures are readily available in deposits (e.g. duration, number of episodes)</a:t>
            </a:r>
          </a:p>
          <a:p>
            <a:endParaRPr lang="en-GR" dirty="0"/>
          </a:p>
          <a:p>
            <a:r>
              <a:rPr lang="en-GR" dirty="0"/>
              <a:t>Technical reports include coding instructions</a:t>
            </a:r>
          </a:p>
          <a:p>
            <a:endParaRPr lang="en-GR" dirty="0"/>
          </a:p>
          <a:p>
            <a:r>
              <a:rPr lang="en-GR" dirty="0"/>
              <a:t>Resources from Centre for Time Use Research: </a:t>
            </a:r>
            <a:r>
              <a:rPr lang="en-GB" dirty="0">
                <a:hlinkClick r:id="rId3"/>
              </a:rPr>
              <a:t>https://timeuse.org/analysing-time-use-data</a:t>
            </a:r>
            <a:r>
              <a:rPr lang="en-GB" dirty="0"/>
              <a:t> </a:t>
            </a:r>
            <a:r>
              <a:rPr lang="en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23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8F28-8B9B-8636-B048-DEB6226C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</p:spPr>
        <p:txBody>
          <a:bodyPr anchor="ctr">
            <a:normAutofit/>
          </a:bodyPr>
          <a:lstStyle/>
          <a:p>
            <a:r>
              <a:rPr lang="en-GR" dirty="0"/>
              <a:t>Surveyed days and intra-individual variation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900D558-8109-7A0D-4BCC-AA1C46773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881" y="3268131"/>
            <a:ext cx="8428452" cy="6073989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alance between sufficient time coverage and reasonable response burden (usually one weekday and one weekend day)</a:t>
            </a:r>
            <a:endParaRPr lang="en-G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R" sz="2800" dirty="0">
                <a:latin typeface="Arial" panose="020B0604020202020204" pitchFamily="34" charset="0"/>
                <a:cs typeface="Arial" panose="020B0604020202020204" pitchFamily="34" charset="0"/>
              </a:rPr>
              <a:t>Effect of the surveyed time period or actual intra-personal variation? </a:t>
            </a:r>
          </a:p>
          <a:p>
            <a:r>
              <a:rPr lang="en-GR" sz="2800" dirty="0">
                <a:latin typeface="Arial" panose="020B0604020202020204" pitchFamily="34" charset="0"/>
                <a:cs typeface="Arial" panose="020B0604020202020204" pitchFamily="34" charset="0"/>
              </a:rPr>
              <a:t>Examination of data quality variables that accompany the diary - “was it a typical day?”</a:t>
            </a:r>
          </a:p>
          <a:p>
            <a:r>
              <a:rPr lang="en-GR" sz="2800" dirty="0">
                <a:latin typeface="Arial" panose="020B0604020202020204" pitchFamily="34" charset="0"/>
                <a:cs typeface="Arial" panose="020B0604020202020204" pitchFamily="34" charset="0"/>
              </a:rPr>
              <a:t>Use of survey estimates on participation in longer-term activities to cross-validate data</a:t>
            </a:r>
          </a:p>
        </p:txBody>
      </p:sp>
      <p:pic>
        <p:nvPicPr>
          <p:cNvPr id="23" name="Picture 22" descr="A hand holding a pen and shading circles on a sheet">
            <a:extLst>
              <a:ext uri="{FF2B5EF4-FFF2-40B4-BE49-F238E27FC236}">
                <a16:creationId xmlns:a16="http://schemas.microsoft.com/office/drawing/2014/main" id="{E8378C75-F277-C8B2-3F1D-A42642A24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0" r="1" b="1"/>
          <a:stretch/>
        </p:blipFill>
        <p:spPr>
          <a:xfrm>
            <a:off x="9295878" y="3268131"/>
            <a:ext cx="8447241" cy="6073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30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C6861ADE-D386-45E3-E4F2-7C8787214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17" b="1"/>
          <a:stretch/>
        </p:blipFill>
        <p:spPr>
          <a:xfrm>
            <a:off x="7774782" y="1451655"/>
            <a:ext cx="9968337" cy="778378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6F8F68-20B2-BA37-49BA-4C4D3858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</p:spPr>
        <p:txBody>
          <a:bodyPr anchor="b">
            <a:normAutofit/>
          </a:bodyPr>
          <a:lstStyle/>
          <a:p>
            <a:r>
              <a:rPr lang="en-GR"/>
              <a:t>Respondent Burden and Data Quality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CC008C-3581-DC38-A6A6-4EEF762EE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687620"/>
            <a:ext cx="6613157" cy="60161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L</a:t>
            </a:r>
            <a:r>
              <a:rPr lang="en-GR" sz="2800" dirty="0"/>
              <a:t>ow response rate due to burdensome diary completion task, so analyses of missing patterns essential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800" dirty="0"/>
              <a:t>Attention to item-missingness too – often respondents do not fill in contextual columns, what does this mean?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800" dirty="0"/>
              <a:t>Literature on non-response largely suggests that it is not linked to standard sociodemographic variables time-use researchers are interested in </a:t>
            </a:r>
          </a:p>
        </p:txBody>
      </p:sp>
    </p:spTree>
    <p:extLst>
      <p:ext uri="{BB962C8B-B14F-4D97-AF65-F5344CB8AC3E}">
        <p14:creationId xmlns:p14="http://schemas.microsoft.com/office/powerpoint/2010/main" val="241279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018A32-8AAF-2A2F-7DDC-392C862A0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648766"/>
            <a:ext cx="17198238" cy="1459488"/>
          </a:xfrm>
        </p:spPr>
        <p:txBody>
          <a:bodyPr anchor="ctr">
            <a:normAutofit/>
          </a:bodyPr>
          <a:lstStyle/>
          <a:p>
            <a:r>
              <a:rPr lang="en-GR" dirty="0"/>
              <a:t>Data Availability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0EC9F-8325-12F3-D7A3-1D837E1E9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881" y="2599058"/>
            <a:ext cx="8428452" cy="607398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800" dirty="0"/>
              <a:t>Nationally-representative time-use data collection not very frequent in UK/Europe – not as detailed trend analyses as one would hope for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800" dirty="0"/>
              <a:t>Cross nationally comparisons – time periods do not always align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800" dirty="0"/>
              <a:t>This is largely due to the high cost of time-use diary surveys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800" dirty="0"/>
              <a:t>However, new modes of data collection (app, web) may change this </a:t>
            </a:r>
          </a:p>
          <a:p>
            <a:endParaRPr lang="en-GR" sz="3900" dirty="0"/>
          </a:p>
        </p:txBody>
      </p:sp>
      <p:pic>
        <p:nvPicPr>
          <p:cNvPr id="6" name="Picture 5" descr="Calculator and folders">
            <a:extLst>
              <a:ext uri="{FF2B5EF4-FFF2-40B4-BE49-F238E27FC236}">
                <a16:creationId xmlns:a16="http://schemas.microsoft.com/office/drawing/2014/main" id="{85B93D77-2764-BB34-F2D4-8BF030727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6" b="1"/>
          <a:stretch/>
        </p:blipFill>
        <p:spPr>
          <a:xfrm>
            <a:off x="9144000" y="2599057"/>
            <a:ext cx="8447241" cy="6073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765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0478-C2F7-8D90-286C-C0CBE68F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3684012"/>
            <a:ext cx="17198238" cy="1459488"/>
          </a:xfrm>
        </p:spPr>
        <p:txBody>
          <a:bodyPr/>
          <a:lstStyle/>
          <a:p>
            <a:pPr algn="ctr"/>
            <a:r>
              <a:rPr lang="en-US" dirty="0"/>
              <a:t>Good luck with your projects!  </a:t>
            </a:r>
          </a:p>
        </p:txBody>
      </p:sp>
    </p:spTree>
    <p:extLst>
      <p:ext uri="{BB962C8B-B14F-4D97-AF65-F5344CB8AC3E}">
        <p14:creationId xmlns:p14="http://schemas.microsoft.com/office/powerpoint/2010/main" val="256312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DE1CC-6C8C-4027-9712-5F5758E9770C}"/>
              </a:ext>
            </a:extLst>
          </p:cNvPr>
          <p:cNvSpPr txBox="1"/>
          <p:nvPr/>
        </p:nvSpPr>
        <p:spPr>
          <a:xfrm>
            <a:off x="0" y="5396957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9792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353</Words>
  <Application>Microsoft Macintosh PowerPoint</Application>
  <PresentationFormat>Custom</PresentationFormat>
  <Paragraphs>34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Secondary Analysis of  Time-Use Diary Surveys</vt:lpstr>
      <vt:lpstr>Variable Availability</vt:lpstr>
      <vt:lpstr>Construction of Variables from Time-Use Diary Instrument</vt:lpstr>
      <vt:lpstr>Surveyed days and intra-individual variation </vt:lpstr>
      <vt:lpstr>Respondent Burden and Data Quality </vt:lpstr>
      <vt:lpstr>Data Availability </vt:lpstr>
      <vt:lpstr>Good luck with your projects!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Chatzitheochari, Stella</cp:lastModifiedBy>
  <cp:revision>44</cp:revision>
  <dcterms:created xsi:type="dcterms:W3CDTF">2020-05-12T14:44:09Z</dcterms:created>
  <dcterms:modified xsi:type="dcterms:W3CDTF">2023-10-27T20:06:47Z</dcterms:modified>
</cp:coreProperties>
</file>